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97" r:id="rId2"/>
    <p:sldId id="256" r:id="rId3"/>
    <p:sldId id="277" r:id="rId4"/>
    <p:sldId id="283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6" r:id="rId13"/>
    <p:sldId id="287" r:id="rId14"/>
    <p:sldId id="29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240"/>
    <p:restoredTop sz="92556"/>
  </p:normalViewPr>
  <p:slideViewPr>
    <p:cSldViewPr>
      <p:cViewPr varScale="1">
        <p:scale>
          <a:sx n="79" d="100"/>
          <a:sy n="79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5F585-C0A0-4BE3-9C49-E8B2C7216352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530B-BECC-4F2D-8746-69F9494D1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BDA208C-0688-451A-BF7D-CB40AAA901C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5742-A09E-4108-97F0-EC14CBAB3DD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D853BE-A1DA-4E80-A1E7-8B16AD483E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6DA7B-245A-4581-9C64-12541CBEEEE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BA80E-3BFD-472F-AE02-49E3938DE3F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657D-427E-49A8-AE2B-01495987257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922-3B73-47B7-AFF6-98D87648B9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5FAF-C9CB-4BC9-9447-470DEB033C1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0799C-F568-49FA-B969-71232FD780A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41A66-284C-4A22-A49E-DC0CACB3BC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B6D9-72D8-48FE-89F1-8A6E90EFC9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4241F1-C488-4FAA-B18B-3106F568F3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657492"/>
          </a:xfrm>
        </p:spPr>
        <p:txBody>
          <a:bodyPr>
            <a:normAutofit/>
          </a:bodyPr>
          <a:lstStyle/>
          <a:p>
            <a:r>
              <a:rPr lang="en-US" dirty="0" smtClean="0"/>
              <a:t>Course code- ECONA306</a:t>
            </a:r>
          </a:p>
          <a:p>
            <a:r>
              <a:rPr lang="en-US" dirty="0" smtClean="0"/>
              <a:t>Class- BA 3</a:t>
            </a:r>
            <a:r>
              <a:rPr lang="en-US" baseline="30000" dirty="0" smtClean="0"/>
              <a:t>rd</a:t>
            </a:r>
            <a:r>
              <a:rPr lang="en-US" dirty="0" smtClean="0"/>
              <a:t> year</a:t>
            </a:r>
          </a:p>
          <a:p>
            <a:r>
              <a:rPr lang="en-US" dirty="0" smtClean="0"/>
              <a:t>Discipline Specific Elective</a:t>
            </a:r>
          </a:p>
          <a:p>
            <a:r>
              <a:rPr lang="en-US" dirty="0" smtClean="0"/>
              <a:t>Session -</a:t>
            </a:r>
            <a:r>
              <a:rPr lang="en-US" dirty="0" smtClean="0"/>
              <a:t>2022-23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28662" y="6143644"/>
            <a:ext cx="3962400" cy="457200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INTERNATIONAL ECONOMIS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500298" y="5000636"/>
            <a:ext cx="4643470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Gopal</a:t>
            </a:r>
            <a:r>
              <a:rPr lang="en-US" dirty="0" smtClean="0"/>
              <a:t> </a:t>
            </a:r>
            <a:r>
              <a:rPr lang="en-US" dirty="0" err="1" smtClean="0"/>
              <a:t>Bhardwaj</a:t>
            </a:r>
            <a:endParaRPr lang="en-US" dirty="0" smtClean="0"/>
          </a:p>
          <a:p>
            <a:pPr algn="ctr"/>
            <a:r>
              <a:rPr lang="en-US" dirty="0" smtClean="0"/>
              <a:t>Assistant Professor</a:t>
            </a:r>
          </a:p>
          <a:p>
            <a:pPr algn="ctr"/>
            <a:r>
              <a:rPr lang="en-US" dirty="0" smtClean="0"/>
              <a:t>Dept. of Economics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 to International Economics: New Perspectives on the World Economy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5: Intra-Industry Trade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Table 5.1: Types of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3906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4961">
                <a:tc>
                  <a:txBody>
                    <a:bodyPr/>
                    <a:lstStyle/>
                    <a:p>
                      <a:r>
                        <a:rPr lang="en-US" dirty="0"/>
                        <a:t>Type of Trade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Phrase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Source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4961">
                <a:tc>
                  <a:txBody>
                    <a:bodyPr/>
                    <a:lstStyle/>
                    <a:p>
                      <a:r>
                        <a:rPr lang="en-US" dirty="0"/>
                        <a:t>Inter-industry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Either/or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Either</a:t>
                      </a:r>
                      <a:r>
                        <a:rPr lang="en-US" i="0" baseline="0" dirty="0"/>
                        <a:t> imports or exports in a given sector of the economy</a:t>
                      </a:r>
                      <a:endParaRPr lang="en-US" i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Comparative advantage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1439">
                <a:tc>
                  <a:txBody>
                    <a:bodyPr/>
                    <a:lstStyle/>
                    <a:p>
                      <a:r>
                        <a:rPr lang="en-US" dirty="0"/>
                        <a:t>Horizontal intra-industry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Both/and/</a:t>
                      </a:r>
                    </a:p>
                    <a:p>
                      <a:r>
                        <a:rPr lang="en-US" dirty="0"/>
                        <a:t>same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Both </a:t>
                      </a:r>
                      <a:r>
                        <a:rPr lang="en-US" i="0" dirty="0"/>
                        <a:t>imports </a:t>
                      </a:r>
                      <a:r>
                        <a:rPr lang="en-US" i="1" dirty="0"/>
                        <a:t>and </a:t>
                      </a:r>
                      <a:r>
                        <a:rPr lang="en-US" i="0" dirty="0"/>
                        <a:t>exports in a given sector of the economy at the </a:t>
                      </a:r>
                      <a:r>
                        <a:rPr lang="en-US" i="1" dirty="0"/>
                        <a:t>same </a:t>
                      </a:r>
                      <a:r>
                        <a:rPr lang="en-US" i="0" dirty="0"/>
                        <a:t>stage of processing.</a:t>
                      </a:r>
                      <a:endParaRPr lang="en-US" i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Product differentiation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1439">
                <a:tc>
                  <a:txBody>
                    <a:bodyPr/>
                    <a:lstStyle/>
                    <a:p>
                      <a:r>
                        <a:rPr lang="en-US" dirty="0"/>
                        <a:t>Vertical intra-industry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Both/and</a:t>
                      </a:r>
                      <a:r>
                        <a:rPr lang="en-US" baseline="0" dirty="0"/>
                        <a:t>/</a:t>
                      </a:r>
                    </a:p>
                    <a:p>
                      <a:r>
                        <a:rPr lang="en-US" baseline="0" dirty="0"/>
                        <a:t>different</a:t>
                      </a:r>
                      <a:endParaRPr lang="en-US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Both </a:t>
                      </a:r>
                      <a:r>
                        <a:rPr lang="en-US" i="0" dirty="0"/>
                        <a:t>imports </a:t>
                      </a:r>
                      <a:r>
                        <a:rPr lang="en-US" i="1" dirty="0"/>
                        <a:t>and </a:t>
                      </a:r>
                      <a:r>
                        <a:rPr lang="en-US" i="0" dirty="0"/>
                        <a:t>exports in a given sector of the economy at </a:t>
                      </a:r>
                      <a:r>
                        <a:rPr lang="en-US" i="1" dirty="0"/>
                        <a:t>different </a:t>
                      </a:r>
                      <a:r>
                        <a:rPr lang="en-US" i="0" dirty="0"/>
                        <a:t>stages of processing.</a:t>
                      </a:r>
                      <a:endParaRPr lang="en-US" i="1" dirty="0"/>
                    </a:p>
                    <a:p>
                      <a:endParaRPr lang="en-US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Fragmentation (comparative advantage in some instances)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Global Patterns of Intra-Industry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Approximately one third of world trade takes place as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intra-industry trade</a:t>
            </a:r>
          </a:p>
          <a:p>
            <a:r>
              <a:rPr lang="en-US" sz="2400" dirty="0"/>
              <a:t>Especially prominent in manufactured goods among the developed or high-income countries of the world </a:t>
            </a:r>
          </a:p>
          <a:p>
            <a:pPr lvl="1"/>
            <a:r>
              <a:rPr lang="en-US" sz="2000" dirty="0"/>
              <a:t>Probably accounts for up to 70% of trade</a:t>
            </a:r>
          </a:p>
          <a:p>
            <a:r>
              <a:rPr lang="en-US" sz="2400" dirty="0"/>
              <a:t>Globally, intra-industry trade is becoming more important over time, particularly in eastern Asia</a:t>
            </a:r>
          </a:p>
          <a:p>
            <a:r>
              <a:rPr lang="en-US" sz="2400" dirty="0"/>
              <a:t>Evidence suggests that western Asia (including Middle East) and most of Africa participate very little in intra-industry trade</a:t>
            </a:r>
          </a:p>
          <a:p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Figure 5.1 The Evolution of Intra-Industry Trade at the 5- and 3-Digit SITC Levels (percent of total trade)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7" name="Picture 5" descr="D:\Upload_Haripriya\05-07-2020\reinert\JPEG\Kenneth A. Reinert_Chapter5\Kenneth A. Reinert_fig. 5_1.jpg">
            <a:extLst>
              <a:ext uri="{FF2B5EF4-FFF2-40B4-BE49-F238E27FC236}">
                <a16:creationId xmlns="" xmlns:a16="http://schemas.microsoft.com/office/drawing/2014/main" id="{9E96F9BA-55FF-1241-B1E9-D0B682959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" y="1407306"/>
            <a:ext cx="7019925" cy="464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209235-1ED9-BF4C-8298-E4EF6B5E0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Intra-Industry Trade under Monopolistic Competition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04E70C8-AD6C-3D49-AF7F-6597EFA96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D68F81-BDAC-EB4F-8E3F-8BDC56F985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“</a:t>
            </a:r>
            <a:r>
              <a:rPr lang="en-US" altLang="zh-CN" dirty="0"/>
              <a:t>New trade theory”: modeling intra-industry trade based on </a:t>
            </a:r>
            <a:r>
              <a:rPr lang="en-US" altLang="zh-CN" i="1" dirty="0">
                <a:solidFill>
                  <a:schemeClr val="accent5">
                    <a:lumMod val="50000"/>
                  </a:schemeClr>
                </a:solidFill>
              </a:rPr>
              <a:t>monopolistic competition</a:t>
            </a:r>
            <a:endParaRPr lang="en-US" altLang="zh-CN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US" dirty="0"/>
              <a:t>Monopoly feature: firms face downward-sloping demand curves as they produce differentiated products</a:t>
            </a:r>
          </a:p>
          <a:p>
            <a:pPr lvl="1"/>
            <a:r>
              <a:rPr lang="en-US" dirty="0"/>
              <a:t>Competition feature: firms have free entry and exit from the sector in long run</a:t>
            </a:r>
          </a:p>
          <a:p>
            <a:pPr lvl="1"/>
            <a:r>
              <a:rPr lang="en-US" dirty="0"/>
              <a:t>Increasing returns to scale/economies of scale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="" xmlns:p14="http://schemas.microsoft.com/office/powerpoint/2010/main" val="389288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F155E4-F312-A44D-8819-2D5F125E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Figure 5.2 Economies of scale in the monopolistic competition model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F801178-EBC6-C54B-A296-017941CA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5\Kenneth A. Reinert_fig. 5_2.jpg">
            <a:extLst>
              <a:ext uri="{FF2B5EF4-FFF2-40B4-BE49-F238E27FC236}">
                <a16:creationId xmlns="" xmlns:a16="http://schemas.microsoft.com/office/drawing/2014/main" id="{B9985F4A-BC55-FD4C-894F-641D69B95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12483"/>
            <a:ext cx="4991100" cy="3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2F21F82-A5B3-DC47-8ADA-0EC791A244E5}"/>
              </a:ext>
            </a:extLst>
          </p:cNvPr>
          <p:cNvSpPr txBox="1"/>
          <p:nvPr/>
        </p:nvSpPr>
        <p:spPr>
          <a:xfrm>
            <a:off x="5531602" y="2590800"/>
            <a:ext cx="3124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 line is falling because of economies of scale.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2256949-78DB-B34C-8745-8282A7BAF56F}"/>
              </a:ext>
            </a:extLst>
          </p:cNvPr>
          <p:cNvSpPr txBox="1"/>
          <p:nvPr/>
        </p:nvSpPr>
        <p:spPr>
          <a:xfrm>
            <a:off x="1164657" y="5621333"/>
            <a:ext cx="6814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(note that these figures plot </a:t>
            </a:r>
            <a:r>
              <a:rPr lang="en-US" i="1" dirty="0"/>
              <a:t>firm</a:t>
            </a:r>
            <a:r>
              <a:rPr lang="en-US" dirty="0"/>
              <a:t> quantities, not sector quantities.)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27744A4-ED4C-CD40-AA13-2CC1AFB0DA97}"/>
              </a:ext>
            </a:extLst>
          </p:cNvPr>
          <p:cNvSpPr txBox="1"/>
          <p:nvPr/>
        </p:nvSpPr>
        <p:spPr>
          <a:xfrm>
            <a:off x="559363" y="134866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 side:</a:t>
            </a:r>
          </a:p>
        </p:txBody>
      </p:sp>
    </p:spTree>
    <p:extLst>
      <p:ext uri="{BB962C8B-B14F-4D97-AF65-F5344CB8AC3E}">
        <p14:creationId xmlns="" xmlns:p14="http://schemas.microsoft.com/office/powerpoint/2010/main" val="419178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5EA40-2B52-DB4F-9476-DAFE027B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Figure 5.3 Demand and marginal revenue in the monopolistic competition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14E9F49-F2D8-344E-8A63-2B12C6259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7" name="Picture 2" descr="D:\Upload_Haripriya\05-07-2020\reinert\JPEG\Kenneth A. Reinert_Chapter5\Kenneth A. Reinert_fig. 5_3.jpg">
            <a:extLst>
              <a:ext uri="{FF2B5EF4-FFF2-40B4-BE49-F238E27FC236}">
                <a16:creationId xmlns="" xmlns:a16="http://schemas.microsoft.com/office/drawing/2014/main" id="{20802A62-2843-E94F-BF73-CF4DEB8EE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7" y="1752600"/>
            <a:ext cx="4124325" cy="363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A3A135-FB9F-F346-95D0-6878EBE62DC6}"/>
              </a:ext>
            </a:extLst>
          </p:cNvPr>
          <p:cNvSpPr txBox="1"/>
          <p:nvPr/>
        </p:nvSpPr>
        <p:spPr>
          <a:xfrm>
            <a:off x="609600" y="1452509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Revenue side: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AC091A7-7F99-DF49-8315-F65007C93B2A}"/>
              </a:ext>
            </a:extLst>
          </p:cNvPr>
          <p:cNvSpPr txBox="1"/>
          <p:nvPr/>
        </p:nvSpPr>
        <p:spPr>
          <a:xfrm>
            <a:off x="5557390" y="2828835"/>
            <a:ext cx="2635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Demand curve is relatively flat because of a significant number of close substitutes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7218AC-C310-F64D-9265-D24F8113E0C0}"/>
              </a:ext>
            </a:extLst>
          </p:cNvPr>
          <p:cNvSpPr txBox="1"/>
          <p:nvPr/>
        </p:nvSpPr>
        <p:spPr>
          <a:xfrm>
            <a:off x="6896746" y="4819973"/>
            <a:ext cx="1942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Whenever the firm increases its output, the price (</a:t>
            </a:r>
            <a:r>
              <a:rPr lang="en-US" i="1" dirty="0">
                <a:solidFill>
                  <a:srgbClr val="C00000"/>
                </a:solidFill>
              </a:rPr>
              <a:t>p</a:t>
            </a:r>
            <a:r>
              <a:rPr lang="en-US" dirty="0">
                <a:solidFill>
                  <a:srgbClr val="C00000"/>
                </a:solidFill>
              </a:rPr>
              <a:t>) falls</a:t>
            </a:r>
          </a:p>
        </p:txBody>
      </p:sp>
    </p:spTree>
    <p:extLst>
      <p:ext uri="{BB962C8B-B14F-4D97-AF65-F5344CB8AC3E}">
        <p14:creationId xmlns="" xmlns:p14="http://schemas.microsoft.com/office/powerpoint/2010/main" val="100825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C23BA1-BD85-D74D-9BDA-DC1031B0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Figure 5.4 Autarky equilibrium in the monopolistic competition model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8E6A3C9-A978-7B44-A012-3DD867554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40" y="6400800"/>
            <a:ext cx="2895600" cy="457200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</p:txBody>
      </p:sp>
      <p:pic>
        <p:nvPicPr>
          <p:cNvPr id="5" name="Picture 2" descr="D:\Upload_Haripriya\05-07-2020\reinert\JPEG\Kenneth A. Reinert_Chapter5\Kenneth A. Reinert_fig. 5_4.jpg">
            <a:extLst>
              <a:ext uri="{FF2B5EF4-FFF2-40B4-BE49-F238E27FC236}">
                <a16:creationId xmlns="" xmlns:a16="http://schemas.microsoft.com/office/drawing/2014/main" id="{1AEDADED-A92C-CE4C-BDD9-2D1D0CD7F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981200"/>
            <a:ext cx="4495800" cy="408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9B8877A-8C54-6F41-978A-66AD2BB650B5}"/>
              </a:ext>
            </a:extLst>
          </p:cNvPr>
          <p:cNvSpPr txBox="1"/>
          <p:nvPr/>
        </p:nvSpPr>
        <p:spPr>
          <a:xfrm>
            <a:off x="457200" y="1518445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Combining the cost and the revenue sides: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0F0445-BA48-E640-BF94-F4DF4EEE05ED}"/>
              </a:ext>
            </a:extLst>
          </p:cNvPr>
          <p:cNvSpPr txBox="1"/>
          <p:nvPr/>
        </p:nvSpPr>
        <p:spPr>
          <a:xfrm>
            <a:off x="4011479" y="2887872"/>
            <a:ext cx="3760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Long-term equilibrium of autarky price and quantity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670E4E3D-5E92-AE41-9E86-4B1F27FC1DFD}"/>
              </a:ext>
            </a:extLst>
          </p:cNvPr>
          <p:cNvCxnSpPr/>
          <p:nvPr/>
        </p:nvCxnSpPr>
        <p:spPr>
          <a:xfrm flipH="1">
            <a:off x="3733800" y="3429000"/>
            <a:ext cx="304800" cy="5923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27970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EC6C5-846F-7B40-91DC-CDD2AE6CB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Figure 5.5 The effects of international trade in the monopolistic competition model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DC4A560-8A64-2140-866E-010783CA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76CA77D-EA6E-D343-BA3E-7EE892A2A93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39346" y="1310994"/>
            <a:ext cx="3886200" cy="4842608"/>
          </a:xfrm>
        </p:spPr>
        <p:txBody>
          <a:bodyPr/>
          <a:lstStyle/>
          <a:p>
            <a:r>
              <a:rPr lang="en-US" sz="2000" dirty="0"/>
              <a:t>The main effect of trade is to </a:t>
            </a:r>
            <a:r>
              <a:rPr lang="en-US" sz="2000" i="1" dirty="0"/>
              <a:t>expand the market</a:t>
            </a:r>
            <a:r>
              <a:rPr lang="en-US" sz="2000" dirty="0"/>
              <a:t> in which firms compete.</a:t>
            </a:r>
          </a:p>
          <a:p>
            <a:r>
              <a:rPr lang="en-US" sz="2000" dirty="0"/>
              <a:t>Trade increases the price elasticity of demand for any individual firm.</a:t>
            </a:r>
          </a:p>
          <a:p>
            <a:r>
              <a:rPr lang="en-US" sz="2000" dirty="0"/>
              <a:t>Consequently, the demand curves becomes </a:t>
            </a:r>
            <a:r>
              <a:rPr lang="en-US" sz="2000" i="1" dirty="0"/>
              <a:t>flatter.</a:t>
            </a:r>
          </a:p>
          <a:p>
            <a:r>
              <a:rPr lang="en-US" sz="2000" dirty="0"/>
              <a:t>The number of firms in the sector is </a:t>
            </a:r>
            <a:r>
              <a:rPr lang="en-US" sz="2000" i="1" dirty="0"/>
              <a:t>lower</a:t>
            </a:r>
            <a:r>
              <a:rPr lang="en-US" sz="2000" dirty="0"/>
              <a:t> as a result of trade, but the number of available </a:t>
            </a:r>
            <a:r>
              <a:rPr lang="en-US" sz="2000" i="1" dirty="0"/>
              <a:t>varieties</a:t>
            </a:r>
            <a:r>
              <a:rPr lang="en-US" sz="2000" dirty="0"/>
              <a:t> is </a:t>
            </a:r>
            <a:r>
              <a:rPr lang="en-US" sz="2000" i="1" dirty="0"/>
              <a:t>higher</a:t>
            </a:r>
            <a:r>
              <a:rPr lang="en-US" sz="2000" dirty="0"/>
              <a:t> as a result of trade, with more varieties imported from abroad.</a:t>
            </a:r>
          </a:p>
          <a:p>
            <a:endParaRPr lang="en-US" sz="2000" dirty="0"/>
          </a:p>
        </p:txBody>
      </p:sp>
      <p:pic>
        <p:nvPicPr>
          <p:cNvPr id="5" name="Picture 2" descr="D:\Upload_Haripriya\05-07-2020\reinert\JPEG\Kenneth A. Reinert_Chapter5\Kenneth A. Reinert_fig. 5_5.jpg">
            <a:extLst>
              <a:ext uri="{FF2B5EF4-FFF2-40B4-BE49-F238E27FC236}">
                <a16:creationId xmlns="" xmlns:a16="http://schemas.microsoft.com/office/drawing/2014/main" id="{7CE7995E-E866-734A-B110-6FA1F037A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8317"/>
            <a:ext cx="4382145" cy="433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4D3400-1BF6-4E4F-836F-2DBD1653B318}"/>
              </a:ext>
            </a:extLst>
          </p:cNvPr>
          <p:cNvSpPr txBox="1"/>
          <p:nvPr/>
        </p:nvSpPr>
        <p:spPr>
          <a:xfrm>
            <a:off x="1212945" y="5691831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Quantity increases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B645C9BF-2A49-A24D-9E2A-AA4B7EC7E26C}"/>
              </a:ext>
            </a:extLst>
          </p:cNvPr>
          <p:cNvCxnSpPr>
            <a:cxnSpLocks/>
          </p:cNvCxnSpPr>
          <p:nvPr/>
        </p:nvCxnSpPr>
        <p:spPr>
          <a:xfrm>
            <a:off x="1816236" y="5647543"/>
            <a:ext cx="88886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E3AAC5E-A802-274A-A86F-739D066F8D9F}"/>
              </a:ext>
            </a:extLst>
          </p:cNvPr>
          <p:cNvSpPr txBox="1"/>
          <p:nvPr/>
        </p:nvSpPr>
        <p:spPr>
          <a:xfrm>
            <a:off x="54244" y="4038600"/>
            <a:ext cx="90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Price falls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AAF9CFC4-9A63-764E-A11F-2E0DBF38DD40}"/>
              </a:ext>
            </a:extLst>
          </p:cNvPr>
          <p:cNvCxnSpPr>
            <a:cxnSpLocks/>
          </p:cNvCxnSpPr>
          <p:nvPr/>
        </p:nvCxnSpPr>
        <p:spPr>
          <a:xfrm>
            <a:off x="324081" y="3429000"/>
            <a:ext cx="0" cy="4365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24683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5BF74C-BBC7-2E4A-A394-FB47AE20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Intra-Industry Trade under Monopolistic Competition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2AAA63A-74E7-6448-8D4A-BC9E5673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53E0E1-2F6B-1444-B3CE-4147F9131AF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Product differentiation can lead to two-way trade within a sector.</a:t>
            </a: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Horizontal</a:t>
            </a:r>
            <a:r>
              <a:rPr lang="en-US" sz="2800" dirty="0"/>
              <a:t> intra-industry trade: demand for final products can come from both households and firms.</a:t>
            </a: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Vertical</a:t>
            </a:r>
            <a:r>
              <a:rPr lang="en-US" sz="2800" dirty="0"/>
              <a:t> intra-industry trade: demand for intermediate products only from firms</a:t>
            </a: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Gains from trade</a:t>
            </a:r>
            <a:r>
              <a:rPr lang="en-US" sz="2800" dirty="0"/>
              <a:t>:</a:t>
            </a:r>
          </a:p>
          <a:p>
            <a:pPr lvl="1"/>
            <a:r>
              <a:rPr lang="en-US" sz="2400" dirty="0"/>
              <a:t>Standard gains from trade reflecting lower prices</a:t>
            </a:r>
          </a:p>
          <a:p>
            <a:pPr lvl="1"/>
            <a:r>
              <a:rPr lang="en-US" sz="2400" dirty="0"/>
              <a:t>Households have access to a variety of goods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086959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Smooth Adjustment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The increasing extent of intra-industry trade in world trading system has some important implications for the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adjustment</a:t>
            </a:r>
            <a:r>
              <a:rPr lang="en-US" sz="2400" dirty="0"/>
              <a:t> of economies to increasing trade</a:t>
            </a:r>
          </a:p>
          <a:p>
            <a:r>
              <a:rPr lang="en-US" sz="2400" dirty="0"/>
              <a:t>Increases in inter-industry trade based on absolute or comparative advantage involve import sectors contracting and export sectors expanding</a:t>
            </a:r>
          </a:p>
          <a:p>
            <a:pPr lvl="1"/>
            <a:r>
              <a:rPr lang="en-US" sz="2000" dirty="0"/>
              <a:t>Requires that productive resources, most notably workers, shift from contracting to expanding sectors in order to avoid unemployment</a:t>
            </a:r>
          </a:p>
          <a:p>
            <a:pPr lvl="1"/>
            <a:r>
              <a:rPr lang="en-US" sz="2000" dirty="0"/>
              <a:t>Not always an easy process</a:t>
            </a:r>
            <a:r>
              <a:rPr lang="en-US" sz="2000" dirty="0">
                <a:cs typeface="Arial" charset="0"/>
              </a:rPr>
              <a:t>—</a:t>
            </a:r>
            <a:r>
              <a:rPr lang="en-US" sz="2000" dirty="0"/>
              <a:t>often gives rise to calls for protection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Smooth Adjustment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The adjustment process in the case of intra-industry trade is very different</a:t>
            </a:r>
          </a:p>
          <a:p>
            <a:pPr lvl="1"/>
            <a:r>
              <a:rPr lang="en-US" sz="1800" dirty="0"/>
              <a:t>A given sector experiences increases in imports and exports simultaneously</a:t>
            </a:r>
          </a:p>
          <a:p>
            <a:pPr lvl="2"/>
            <a:r>
              <a:rPr lang="en-US" sz="1600" dirty="0"/>
              <a:t>Workers are less likely to need to shift between sectors</a:t>
            </a:r>
          </a:p>
          <a:p>
            <a:pPr lvl="2"/>
            <a:r>
              <a:rPr lang="en-US" sz="1600" dirty="0"/>
              <a:t>Demands for protection from increased imports are less likely</a:t>
            </a:r>
          </a:p>
          <a:p>
            <a:r>
              <a:rPr lang="en-US" sz="2400" dirty="0"/>
              <a:t>This is known as the “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smooth adjustment hypothesis</a:t>
            </a:r>
            <a:r>
              <a:rPr lang="en-US" sz="2400" dirty="0"/>
              <a:t>”</a:t>
            </a:r>
          </a:p>
          <a:p>
            <a:r>
              <a:rPr lang="en-US" sz="2400" dirty="0"/>
              <a:t>Smoothness:</a:t>
            </a:r>
          </a:p>
          <a:p>
            <a:pPr lvl="1"/>
            <a:r>
              <a:rPr lang="en-US" sz="2000" dirty="0"/>
              <a:t>Inter-industry trade:		Low (not at all smooth)</a:t>
            </a:r>
          </a:p>
          <a:p>
            <a:pPr lvl="1"/>
            <a:r>
              <a:rPr lang="en-US" sz="2000" dirty="0"/>
              <a:t>Vertical intra-industry trade:	Medium (somewhat smooth)</a:t>
            </a:r>
          </a:p>
          <a:p>
            <a:pPr lvl="1"/>
            <a:r>
              <a:rPr lang="en-US" sz="2000" dirty="0"/>
              <a:t>Horizontal intra-industry trade:	High (smooth)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</a:t>
            </a:r>
            <a:r>
              <a:rPr lang="en-US" sz="4000" dirty="0" err="1"/>
              <a:t>Grubel</a:t>
            </a:r>
            <a:r>
              <a:rPr lang="en-US" sz="4000" dirty="0"/>
              <a:t>-Lloyd Index for China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Grubel-Lloyd Index for China is presented in Table </a:t>
            </a:r>
            <a:r>
              <a:rPr lang="en-US" altLang="zh-CN" dirty="0"/>
              <a:t>5</a:t>
            </a:r>
            <a:r>
              <a:rPr lang="en-US" dirty="0"/>
              <a:t>.2</a:t>
            </a:r>
          </a:p>
          <a:p>
            <a:r>
              <a:rPr lang="en-US" dirty="0"/>
              <a:t>Note as we disaggregate further (moving from right to left), the amount of intra-industry trade declines but does not disappear</a:t>
            </a:r>
          </a:p>
          <a:p>
            <a:r>
              <a:rPr lang="en-US" dirty="0"/>
              <a:t>Note that the amount of intra-industry trade increases over time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524</TotalTime>
  <Words>824</Words>
  <Application>Microsoft Macintosh PowerPoint</Application>
  <PresentationFormat>On-screen Show (4:3)</PresentationFormat>
  <Paragraphs>99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INTERNATIONAL ECONOMIS</vt:lpstr>
      <vt:lpstr>Chapter 5: Intra-Industry Trade</vt:lpstr>
      <vt:lpstr>Table 5.1: Types of Trade</vt:lpstr>
      <vt:lpstr>Global Patterns of Intra-Industry Trade</vt:lpstr>
      <vt:lpstr>Figure 5.1 The Evolution of Intra-Industry Trade at the 5- and 3-Digit SITC Levels (percent of total trade) </vt:lpstr>
      <vt:lpstr>Intra-Industry Trade under Monopolistic Competition</vt:lpstr>
      <vt:lpstr>Figure 5.2 Economies of scale in the monopolistic competition model </vt:lpstr>
      <vt:lpstr>Figure 5.3 Demand and marginal revenue in the monopolistic competition model</vt:lpstr>
      <vt:lpstr>Figure 5.4 Autarky equilibrium in the monopolistic competition model </vt:lpstr>
      <vt:lpstr>Figure 5.5 The effects of international trade in the monopolistic competition model </vt:lpstr>
      <vt:lpstr>Intra-Industry Trade under Monopolistic Competition</vt:lpstr>
      <vt:lpstr>The Smooth Adjustment Hypothesis</vt:lpstr>
      <vt:lpstr>The Smooth Adjustment Hypothesis</vt:lpstr>
      <vt:lpstr>The Grubel-Lloyd Index for China</vt:lpstr>
    </vt:vector>
  </TitlesOfParts>
  <Company>GMU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Kenneth</dc:creator>
  <cp:lastModifiedBy>user</cp:lastModifiedBy>
  <cp:revision>144</cp:revision>
  <dcterms:created xsi:type="dcterms:W3CDTF">2009-09-02T15:55:36Z</dcterms:created>
  <dcterms:modified xsi:type="dcterms:W3CDTF">2022-07-25T06:14:52Z</dcterms:modified>
</cp:coreProperties>
</file>